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notesMasterIdLst>
    <p:notesMasterId r:id="rId19"/>
  </p:notesMasterIdLst>
  <p:handoutMasterIdLst>
    <p:handoutMasterId r:id="rId20"/>
  </p:handoutMasterIdLst>
  <p:sldIdLst>
    <p:sldId id="256" r:id="rId2"/>
    <p:sldId id="264" r:id="rId3"/>
    <p:sldId id="271" r:id="rId4"/>
    <p:sldId id="265" r:id="rId5"/>
    <p:sldId id="272" r:id="rId6"/>
    <p:sldId id="266" r:id="rId7"/>
    <p:sldId id="267" r:id="rId8"/>
    <p:sldId id="268" r:id="rId9"/>
    <p:sldId id="269" r:id="rId10"/>
    <p:sldId id="257" r:id="rId11"/>
    <p:sldId id="270" r:id="rId12"/>
    <p:sldId id="258" r:id="rId13"/>
    <p:sldId id="259" r:id="rId14"/>
    <p:sldId id="260" r:id="rId15"/>
    <p:sldId id="261" r:id="rId16"/>
    <p:sldId id="262" r:id="rId17"/>
    <p:sldId id="263" r:id="rId18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52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3204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8693992-D14A-4D35-853F-93E4F032F23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3F5199-F543-4E06-9AD2-07E6DA85FA7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12/22/2021 pm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0D8EDB-C52D-4174-A1AB-B89EE138282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James Hicks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BB38580-CE37-4CE2-A1A4-0E0AF266A02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CB566756-44C4-4FFD-8E78-CC55CFE288E6}" type="slidenum">
              <a:rPr lang="en-US" sz="1000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0697179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/>
              <a:t>12/22/2021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en-US"/>
              <a:t>James Hicks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8D79D65D-F0D6-4328-BD0B-3F3FDF8ECC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268011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12/27/2021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6964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3034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12/27/2021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81615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12/27/2021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625389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12/27/2021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42008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12/27/2021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70030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12/27/2021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54444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59530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12/27/2021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2362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9979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12/27/2021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3474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1574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12/27/2021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677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12/27/2021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9490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12/27/2021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8201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3674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6100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12/27/2021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118340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ritannica.com/topic/Epicureanis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dailystoic.com/epicureanism-stoic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Welfare" TargetMode="External"/><Relationship Id="rId2" Type="http://schemas.openxmlformats.org/officeDocument/2006/relationships/hyperlink" Target="https://en.wikipedia.org/wiki/Happiness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n.wikipedia.org/wiki/Eudaimonia" TargetMode="External"/><Relationship Id="rId4" Type="http://schemas.openxmlformats.org/officeDocument/2006/relationships/hyperlink" Target="https://en.wikipedia.org/wiki/Stoicism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dailystoic.com/epicureanism-stoic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theists.org/activism/resources/about-atheism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Agnosticism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secularhumanism.org/what-is-secular-humanism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8FC4E3-B7FE-4673-8687-55924DCA42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1874175"/>
            <a:ext cx="7315200" cy="1754326"/>
          </a:xfrm>
        </p:spPr>
        <p:txBody>
          <a:bodyPr>
            <a:spAutoFit/>
          </a:bodyPr>
          <a:lstStyle/>
          <a:p>
            <a:r>
              <a:rPr lang="en-US" dirty="0"/>
              <a:t>The Key to Everlasting Life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FDE79C-CDF1-4EDD-B2DC-06C0EF599B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369332"/>
          </a:xfrm>
        </p:spPr>
        <p:txBody>
          <a:bodyPr>
            <a:spAutoFit/>
          </a:bodyPr>
          <a:lstStyle/>
          <a:p>
            <a:r>
              <a:rPr lang="en-US" dirty="0"/>
              <a:t>Matthew 5:21-26</a:t>
            </a:r>
          </a:p>
        </p:txBody>
      </p:sp>
    </p:spTree>
    <p:extLst>
      <p:ext uri="{BB962C8B-B14F-4D97-AF65-F5344CB8AC3E}">
        <p14:creationId xmlns:p14="http://schemas.microsoft.com/office/powerpoint/2010/main" val="3993066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A67902-500C-4405-86E8-F53753CCF6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9753" y="1087721"/>
            <a:ext cx="7229887" cy="646331"/>
          </a:xfrm>
        </p:spPr>
        <p:txBody>
          <a:bodyPr>
            <a:spAutoFit/>
          </a:bodyPr>
          <a:lstStyle/>
          <a:p>
            <a:r>
              <a:rPr lang="en-US" dirty="0"/>
              <a:t>The Key to everlasting life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9376BD-F67A-4A77-9683-9B063013E6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9623" y="2194560"/>
            <a:ext cx="8163141" cy="3707682"/>
          </a:xfr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800" dirty="0"/>
              <a:t>Christ’s words are the final, exclusive, and ultimate authority in religion!</a:t>
            </a:r>
          </a:p>
          <a:p>
            <a:r>
              <a:rPr lang="en-US" sz="2800" dirty="0"/>
              <a:t>“I say unto you …” – Matthew 5:20, 22, 26, etc.</a:t>
            </a:r>
          </a:p>
          <a:p>
            <a:r>
              <a:rPr lang="en-US" sz="2800" dirty="0"/>
              <a:t>He spoke true religion – Hebrews 1:1-2</a:t>
            </a:r>
          </a:p>
          <a:p>
            <a:r>
              <a:rPr lang="en-US" sz="2800" dirty="0"/>
              <a:t>Man’s word means nothing – Matthew 15:7-9</a:t>
            </a:r>
          </a:p>
          <a:p>
            <a:r>
              <a:rPr lang="en-US" sz="2800" dirty="0"/>
              <a:t>Creeds, prayer books, tracts, commentaries, etc.</a:t>
            </a:r>
          </a:p>
        </p:txBody>
      </p:sp>
    </p:spTree>
    <p:extLst>
      <p:ext uri="{BB962C8B-B14F-4D97-AF65-F5344CB8AC3E}">
        <p14:creationId xmlns:p14="http://schemas.microsoft.com/office/powerpoint/2010/main" val="32546497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F4797D-880F-4A68-B7AC-3DF83CB702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122" y="2015447"/>
            <a:ext cx="8917756" cy="4739759"/>
          </a:xfr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800" dirty="0"/>
              <a:t>Christ’s words are of Divine Origin</a:t>
            </a:r>
          </a:p>
          <a:p>
            <a:r>
              <a:rPr lang="en-US" sz="2800" dirty="0"/>
              <a:t>It came from God – Romans 1:16-17; John 1:1,14; Hebrews 1:1-2</a:t>
            </a:r>
          </a:p>
          <a:p>
            <a:r>
              <a:rPr lang="en-US" sz="2800" dirty="0"/>
              <a:t>The Holy Spirit inspired men to write –</a:t>
            </a:r>
            <a:br>
              <a:rPr lang="en-US" sz="2800" dirty="0"/>
            </a:br>
            <a:r>
              <a:rPr lang="en-US" sz="2800" dirty="0"/>
              <a:t>2 Peter 1:19-21</a:t>
            </a:r>
          </a:p>
          <a:p>
            <a:r>
              <a:rPr lang="en-US" sz="2800" dirty="0"/>
              <a:t>God revealed it and men wrote it down – Ephesians 3:1-6</a:t>
            </a:r>
          </a:p>
          <a:p>
            <a:pPr marL="602441" indent="-255979">
              <a:buFont typeface="Courier New" panose="02070309020205020404" pitchFamily="49" charset="0"/>
              <a:buChar char="o"/>
            </a:pPr>
            <a:r>
              <a:rPr lang="en-US" sz="2800" dirty="0"/>
              <a:t>Revelation – verse 3</a:t>
            </a:r>
          </a:p>
          <a:p>
            <a:pPr marL="602441" indent="-255979">
              <a:buFont typeface="Courier New" panose="02070309020205020404" pitchFamily="49" charset="0"/>
              <a:buChar char="o"/>
            </a:pPr>
            <a:r>
              <a:rPr lang="en-US" sz="2800" dirty="0"/>
              <a:t>Apostles and Prophets – verse 5</a:t>
            </a:r>
          </a:p>
          <a:p>
            <a:pPr marL="602441" indent="-255979">
              <a:buFont typeface="Courier New" panose="02070309020205020404" pitchFamily="49" charset="0"/>
              <a:buChar char="o"/>
            </a:pPr>
            <a:r>
              <a:rPr lang="en-US" sz="2800" dirty="0"/>
              <a:t>Men read it and understand it – verse 4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CB41BD8-F1CB-45B4-931D-D5E598F86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9753" y="1087721"/>
            <a:ext cx="7229887" cy="646331"/>
          </a:xfrm>
        </p:spPr>
        <p:txBody>
          <a:bodyPr>
            <a:spAutoFit/>
          </a:bodyPr>
          <a:lstStyle/>
          <a:p>
            <a:r>
              <a:rPr lang="en-US" dirty="0"/>
              <a:t>The Key to everlasting life</a:t>
            </a:r>
          </a:p>
        </p:txBody>
      </p:sp>
    </p:spTree>
    <p:extLst>
      <p:ext uri="{BB962C8B-B14F-4D97-AF65-F5344CB8AC3E}">
        <p14:creationId xmlns:p14="http://schemas.microsoft.com/office/powerpoint/2010/main" val="568270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38C960-6262-4D31-A70E-F2E542A334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4360" y="2194560"/>
            <a:ext cx="7955280" cy="4226798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800" dirty="0"/>
              <a:t>His words were to be taught</a:t>
            </a:r>
          </a:p>
          <a:p>
            <a:r>
              <a:rPr lang="en-US" sz="2800" dirty="0"/>
              <a:t>Matthew 28:19-20 – “Go ye therefore, and make disciples of all the nations, baptizing them into the name of the Father and of the Son and of the Holy Spirit: teaching them to observe all things whatsoever </a:t>
            </a:r>
            <a:r>
              <a:rPr lang="en-US" sz="2800" i="1" u="sng" dirty="0"/>
              <a:t>I commanded you</a:t>
            </a:r>
            <a:r>
              <a:rPr lang="en-US" sz="2800" dirty="0"/>
              <a:t>: and lo, I am with you always, even unto the end of the world.” (ASV)</a:t>
            </a:r>
          </a:p>
          <a:p>
            <a:r>
              <a:rPr lang="en-US" sz="2800" dirty="0"/>
              <a:t>2 Timothy 2:2 – Teach His word to others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9186508-CC54-47C2-A99D-9A0EFF5223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9753" y="1087721"/>
            <a:ext cx="7229887" cy="646331"/>
          </a:xfrm>
        </p:spPr>
        <p:txBody>
          <a:bodyPr>
            <a:spAutoFit/>
          </a:bodyPr>
          <a:lstStyle/>
          <a:p>
            <a:r>
              <a:rPr lang="en-US" dirty="0"/>
              <a:t>The Key to everlasting life</a:t>
            </a:r>
          </a:p>
        </p:txBody>
      </p:sp>
    </p:spTree>
    <p:extLst>
      <p:ext uri="{BB962C8B-B14F-4D97-AF65-F5344CB8AC3E}">
        <p14:creationId xmlns:p14="http://schemas.microsoft.com/office/powerpoint/2010/main" val="25501429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950E61-EEF2-46EE-9D73-DDA126244E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4360" y="2194560"/>
            <a:ext cx="7955280" cy="2159566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800" dirty="0"/>
              <a:t>His Words will judge us</a:t>
            </a:r>
          </a:p>
          <a:p>
            <a:r>
              <a:rPr lang="en-US" sz="2800" dirty="0"/>
              <a:t>John 12:48 – “He that rejecteth me, and receiveth not my sayings, hath one that judgeth him: </a:t>
            </a:r>
            <a:r>
              <a:rPr lang="en-US" sz="2800" i="1" u="sng" dirty="0"/>
              <a:t>the word that I spake</a:t>
            </a:r>
            <a:r>
              <a:rPr lang="en-US" sz="2800" dirty="0"/>
              <a:t>, the same shall judge him in the last day.” (ASV)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18A4CA2-7AAC-4DA8-A738-E4000F2690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9753" y="1087721"/>
            <a:ext cx="7229887" cy="646331"/>
          </a:xfrm>
        </p:spPr>
        <p:txBody>
          <a:bodyPr>
            <a:spAutoFit/>
          </a:bodyPr>
          <a:lstStyle/>
          <a:p>
            <a:r>
              <a:rPr lang="en-US" dirty="0"/>
              <a:t>The Key to everlasting life</a:t>
            </a:r>
          </a:p>
        </p:txBody>
      </p:sp>
    </p:spTree>
    <p:extLst>
      <p:ext uri="{BB962C8B-B14F-4D97-AF65-F5344CB8AC3E}">
        <p14:creationId xmlns:p14="http://schemas.microsoft.com/office/powerpoint/2010/main" val="41930630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9FD3EE-4852-4AF7-81A9-274456AB01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4360" y="2194560"/>
            <a:ext cx="7955280" cy="3839000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800" dirty="0"/>
              <a:t>We must abide in His teaching</a:t>
            </a:r>
          </a:p>
          <a:p>
            <a:r>
              <a:rPr lang="en-US" sz="2800" dirty="0"/>
              <a:t>2 John 9 – “Whosoever goeth onward and abideth not in the </a:t>
            </a:r>
            <a:r>
              <a:rPr lang="en-US" sz="2800" i="1" u="sng" dirty="0"/>
              <a:t>teaching</a:t>
            </a:r>
            <a:r>
              <a:rPr lang="en-US" sz="2800" dirty="0"/>
              <a:t> of Christ, hath not God: he that abideth in the teaching, the same hath both the Father and the Son.” (ASV)</a:t>
            </a:r>
          </a:p>
          <a:p>
            <a:r>
              <a:rPr lang="en-US" sz="2800" dirty="0"/>
              <a:t>This includes His own spoken words and those His apostles spoke as His ambassadors.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37E84927-E8AF-40BC-8942-4A24107A14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9753" y="1087721"/>
            <a:ext cx="7229887" cy="646331"/>
          </a:xfrm>
        </p:spPr>
        <p:txBody>
          <a:bodyPr>
            <a:spAutoFit/>
          </a:bodyPr>
          <a:lstStyle/>
          <a:p>
            <a:r>
              <a:rPr lang="en-US" dirty="0"/>
              <a:t>The Key to everlasting life</a:t>
            </a:r>
          </a:p>
        </p:txBody>
      </p:sp>
    </p:spTree>
    <p:extLst>
      <p:ext uri="{BB962C8B-B14F-4D97-AF65-F5344CB8AC3E}">
        <p14:creationId xmlns:p14="http://schemas.microsoft.com/office/powerpoint/2010/main" val="31199250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B70679-2AD5-4523-A0D5-02696EE086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4360" y="1940034"/>
            <a:ext cx="7955280" cy="4742837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800" dirty="0"/>
              <a:t>We cannot go beyond it</a:t>
            </a:r>
          </a:p>
          <a:p>
            <a:r>
              <a:rPr lang="en-US" sz="2800" dirty="0"/>
              <a:t>1 Corinthians 4:6 – “Now these things, brethren, I have in a figure transferred to myself and Apollos for your sakes; that in us ye might learn not [to go] </a:t>
            </a:r>
            <a:r>
              <a:rPr lang="en-US" sz="2800" i="1" u="sng" dirty="0"/>
              <a:t>beyond the things which are written</a:t>
            </a:r>
            <a:r>
              <a:rPr lang="en-US" sz="2800" dirty="0"/>
              <a:t>; that no one of you be puffed up for the one against the other.” (ASV)</a:t>
            </a:r>
          </a:p>
          <a:p>
            <a:r>
              <a:rPr lang="en-US" sz="2800" dirty="0"/>
              <a:t>2 John 9</a:t>
            </a:r>
          </a:p>
          <a:p>
            <a:r>
              <a:rPr lang="en-US" sz="2800" dirty="0"/>
              <a:t>Acts 13:4ff – Word, the faith, right ways, teaching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F591E55-C10C-48DB-9E92-558ECF42B4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9753" y="1087721"/>
            <a:ext cx="7229887" cy="646331"/>
          </a:xfrm>
        </p:spPr>
        <p:txBody>
          <a:bodyPr>
            <a:spAutoFit/>
          </a:bodyPr>
          <a:lstStyle/>
          <a:p>
            <a:r>
              <a:rPr lang="en-US" dirty="0"/>
              <a:t>The Key to everlasting life</a:t>
            </a:r>
          </a:p>
        </p:txBody>
      </p:sp>
    </p:spTree>
    <p:extLst>
      <p:ext uri="{BB962C8B-B14F-4D97-AF65-F5344CB8AC3E}">
        <p14:creationId xmlns:p14="http://schemas.microsoft.com/office/powerpoint/2010/main" val="29189385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C4C70A-5150-4D11-AAC5-029E75430B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4360" y="2203987"/>
            <a:ext cx="7955280" cy="2675604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800" dirty="0"/>
              <a:t>His word is Everlasting</a:t>
            </a:r>
          </a:p>
          <a:p>
            <a:r>
              <a:rPr lang="en-US" sz="2800" dirty="0"/>
              <a:t>Matthew 24:35 – “Heaven and earth shall pass away, but </a:t>
            </a:r>
            <a:r>
              <a:rPr lang="en-US" sz="2800" i="1" u="sng" dirty="0"/>
              <a:t>my words</a:t>
            </a:r>
            <a:r>
              <a:rPr lang="en-US" sz="2800" i="1" dirty="0"/>
              <a:t> </a:t>
            </a:r>
            <a:r>
              <a:rPr lang="en-US" sz="2800" dirty="0"/>
              <a:t>shall not pass away.” (ASV)</a:t>
            </a:r>
          </a:p>
          <a:p>
            <a:r>
              <a:rPr lang="en-US" sz="2800" dirty="0"/>
              <a:t>The words and works of men come to naught – Acts 5:33-39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95454CB-A673-4B03-9F53-71E3BC58B8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9753" y="1087721"/>
            <a:ext cx="7229887" cy="646331"/>
          </a:xfrm>
        </p:spPr>
        <p:txBody>
          <a:bodyPr>
            <a:spAutoFit/>
          </a:bodyPr>
          <a:lstStyle/>
          <a:p>
            <a:r>
              <a:rPr lang="en-US" dirty="0"/>
              <a:t>The Key to everlasting life</a:t>
            </a:r>
          </a:p>
        </p:txBody>
      </p:sp>
    </p:spTree>
    <p:extLst>
      <p:ext uri="{BB962C8B-B14F-4D97-AF65-F5344CB8AC3E}">
        <p14:creationId xmlns:p14="http://schemas.microsoft.com/office/powerpoint/2010/main" val="9088046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480952-66F1-422D-B31D-C7367B4063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4360" y="2194560"/>
            <a:ext cx="7955280" cy="3060325"/>
          </a:xfrm>
        </p:spPr>
        <p:txBody>
          <a:bodyPr>
            <a:spAutoFit/>
          </a:bodyPr>
          <a:lstStyle/>
          <a:p>
            <a:r>
              <a:rPr lang="en-US" sz="2800" dirty="0"/>
              <a:t>His words are the only standard for man</a:t>
            </a:r>
          </a:p>
          <a:p>
            <a:r>
              <a:rPr lang="en-US" sz="2800" dirty="0"/>
              <a:t>His words will last forever</a:t>
            </a:r>
          </a:p>
          <a:p>
            <a:r>
              <a:rPr lang="en-US" sz="2800" dirty="0"/>
              <a:t>His words will judge us</a:t>
            </a:r>
          </a:p>
          <a:p>
            <a:r>
              <a:rPr lang="en-US" sz="2800" dirty="0"/>
              <a:t>His words are the one and only key!</a:t>
            </a:r>
          </a:p>
          <a:p>
            <a:pPr marL="0" indent="0">
              <a:buNone/>
            </a:pPr>
            <a:endParaRPr lang="en-US" sz="2800" dirty="0"/>
          </a:p>
          <a:p>
            <a:r>
              <a:rPr lang="en-US" sz="2800" dirty="0"/>
              <a:t>Have you opened the door?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59C94AE-F6A5-439C-947B-26BABBAE5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9753" y="1087721"/>
            <a:ext cx="7229887" cy="646331"/>
          </a:xfrm>
        </p:spPr>
        <p:txBody>
          <a:bodyPr>
            <a:spAutoFit/>
          </a:bodyPr>
          <a:lstStyle/>
          <a:p>
            <a:r>
              <a:rPr lang="en-US" dirty="0"/>
              <a:t>The Key to everlasting life</a:t>
            </a:r>
          </a:p>
        </p:txBody>
      </p:sp>
    </p:spTree>
    <p:extLst>
      <p:ext uri="{BB962C8B-B14F-4D97-AF65-F5344CB8AC3E}">
        <p14:creationId xmlns:p14="http://schemas.microsoft.com/office/powerpoint/2010/main" val="22751865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A26430-9CCC-4EF8-8166-46C81F06E2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1700" y="1087721"/>
            <a:ext cx="6377940" cy="646331"/>
          </a:xfrm>
        </p:spPr>
        <p:txBody>
          <a:bodyPr>
            <a:spAutoFit/>
          </a:bodyPr>
          <a:lstStyle/>
          <a:p>
            <a:r>
              <a:rPr lang="en-US" dirty="0"/>
              <a:t>Man’s Ideas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1A0DA8-68D6-4024-A344-4D1C2E5D70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3953" y="2194560"/>
            <a:ext cx="8587819" cy="3707682"/>
          </a:xfr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800" dirty="0"/>
              <a:t>Epicureanism – </a:t>
            </a:r>
          </a:p>
          <a:p>
            <a:r>
              <a:rPr lang="en-US" sz="2800" dirty="0"/>
              <a:t>Founder – Epicurus (307) BC</a:t>
            </a:r>
          </a:p>
          <a:p>
            <a:r>
              <a:rPr lang="en-US" sz="2800" dirty="0"/>
              <a:t>“In a broad sense, it is a system of ethics embracing every conception or form of life that can be traced to the principles of his philosophy.”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>
                <a:hlinkClick r:id="rId2" tooltip="Epicureanism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https://www.britannica.com/topic/Epicureanism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2551014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FE1A97-E5F5-44CC-8857-14996D9A19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1700" y="1087721"/>
            <a:ext cx="6377940" cy="646331"/>
          </a:xfrm>
        </p:spPr>
        <p:txBody>
          <a:bodyPr>
            <a:spAutoFit/>
          </a:bodyPr>
          <a:lstStyle/>
          <a:p>
            <a:r>
              <a:rPr lang="en-US" dirty="0"/>
              <a:t>Man’s Ideas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2EC934-D6C3-4A54-8F3D-174F9C0E48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4360" y="2194560"/>
            <a:ext cx="7955280" cy="3579441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800" dirty="0"/>
              <a:t>Epicureanism – Continued</a:t>
            </a:r>
          </a:p>
          <a:p>
            <a:r>
              <a:rPr lang="en-US" sz="2800" dirty="0"/>
              <a:t>“… epicureanism claims that we should seek to maximize our own pleasure (mainly by removing pain from our lives). Pleasure as Epicurus regarded it, was the beginning and end of a blessed life.”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https://dailystoic.com/epicureanism-stoic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0273126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C3D8B-71BF-4DA4-B7E2-18D9C79719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1700" y="1087721"/>
            <a:ext cx="6377940" cy="646331"/>
          </a:xfrm>
        </p:spPr>
        <p:txBody>
          <a:bodyPr>
            <a:spAutoFit/>
          </a:bodyPr>
          <a:lstStyle/>
          <a:p>
            <a:r>
              <a:rPr lang="en-US" dirty="0"/>
              <a:t>Man’s Ideas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AD8D00-826E-44A5-8A3E-0095CAF3FE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4360" y="1911755"/>
            <a:ext cx="7955280" cy="4611519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800" dirty="0"/>
              <a:t>Stoicism</a:t>
            </a:r>
          </a:p>
          <a:p>
            <a:r>
              <a:rPr lang="en-US" sz="2800" dirty="0"/>
              <a:t>Founder – Zino of Citium, early 3</a:t>
            </a:r>
            <a:r>
              <a:rPr lang="en-US" sz="2800" baseline="30000" dirty="0"/>
              <a:t>rd</a:t>
            </a:r>
            <a:r>
              <a:rPr lang="en-US" sz="2800" dirty="0"/>
              <a:t> Century</a:t>
            </a:r>
          </a:p>
          <a:p>
            <a:r>
              <a:rPr lang="en-US" sz="2800" dirty="0"/>
              <a:t>Philosophy of </a:t>
            </a:r>
            <a:r>
              <a:rPr lang="en-US" sz="2800" dirty="0" err="1"/>
              <a:t>endaimonic</a:t>
            </a:r>
            <a:r>
              <a:rPr lang="en-US" sz="2800" dirty="0"/>
              <a:t> virtue ethics, based on logic and views of the natural world.</a:t>
            </a:r>
          </a:p>
          <a:p>
            <a:r>
              <a:rPr lang="en-US" sz="2800" i="1" dirty="0" err="1"/>
              <a:t>endaimonia</a:t>
            </a:r>
            <a:r>
              <a:rPr lang="en-US" sz="2800" dirty="0"/>
              <a:t> – “state or condition of ‘good spirit’, and which is commonly translated as ‘</a:t>
            </a:r>
            <a:r>
              <a:rPr lang="en-US" sz="2800" dirty="0">
                <a:hlinkClick r:id="rId2" tooltip="Happiness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happiness</a:t>
            </a:r>
            <a:r>
              <a:rPr lang="en-US" sz="2800" dirty="0"/>
              <a:t>’ or ‘</a:t>
            </a:r>
            <a:r>
              <a:rPr lang="en-US" sz="2800" dirty="0">
                <a:hlinkClick r:id="rId3" tooltip="Welfar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welfare</a:t>
            </a:r>
            <a:r>
              <a:rPr lang="en-US" sz="2800" dirty="0"/>
              <a:t>’.”</a:t>
            </a:r>
          </a:p>
          <a:p>
            <a:pPr marL="0" indent="0">
              <a:buNone/>
            </a:pPr>
            <a:r>
              <a:rPr lang="en-US" sz="2800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https://en.wikipedia.org/wiki/Stoicism</a:t>
            </a:r>
            <a:endParaRPr lang="en-US" sz="2800" dirty="0"/>
          </a:p>
          <a:p>
            <a:pPr marL="0" indent="0">
              <a:buNone/>
            </a:pPr>
            <a:r>
              <a:rPr lang="en-US" sz="2800" dirty="0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https://en.wikipedia.org/wiki/Eudaimonia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288980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E1DEB0-6A66-4BE6-8549-4482DA002B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1700" y="1087721"/>
            <a:ext cx="6377940" cy="646331"/>
          </a:xfrm>
        </p:spPr>
        <p:txBody>
          <a:bodyPr>
            <a:spAutoFit/>
          </a:bodyPr>
          <a:lstStyle/>
          <a:p>
            <a:r>
              <a:rPr lang="en-US" dirty="0"/>
              <a:t>Man’s Ideas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6F14D3-11C8-4958-B6D0-6E09A52C86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4360" y="2194560"/>
            <a:ext cx="7955280" cy="3191643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800" dirty="0"/>
              <a:t>Stoicism – Continued</a:t>
            </a:r>
          </a:p>
          <a:p>
            <a:r>
              <a:rPr lang="en-US" sz="2800" dirty="0"/>
              <a:t>Stoicism claims that living justly and virtuously is the highest good that anyone can experience, and that pleasure and pain are to be treated indifferently.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https://dailystoic.com/epicureanism-stoic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273241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784C37-CAFF-4F99-90F6-70EBB41882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1700" y="1087721"/>
            <a:ext cx="6377940" cy="646331"/>
          </a:xfrm>
        </p:spPr>
        <p:txBody>
          <a:bodyPr>
            <a:spAutoFit/>
          </a:bodyPr>
          <a:lstStyle/>
          <a:p>
            <a:r>
              <a:rPr lang="en-US" dirty="0"/>
              <a:t>Man’s Ideas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4B129B-C0C0-45A0-B192-B61B2600A6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4360" y="2194560"/>
            <a:ext cx="7955280" cy="3967240"/>
          </a:xfr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800" dirty="0"/>
              <a:t>Atheism</a:t>
            </a:r>
          </a:p>
          <a:p>
            <a:r>
              <a:rPr lang="en-US" sz="2800" dirty="0"/>
              <a:t>“It is a lack of belief in gods.”</a:t>
            </a:r>
          </a:p>
          <a:p>
            <a:r>
              <a:rPr lang="en-US" sz="2800" dirty="0"/>
              <a:t>“Atheism is not an affirmative belief that there is no god nor does it answer any other question about what a person believes. It is simply a rejection of the assertion that there are gods.”</a:t>
            </a:r>
          </a:p>
          <a:p>
            <a:pPr marL="0" indent="0">
              <a:buNone/>
            </a:pPr>
            <a:r>
              <a:rPr lang="en-US" sz="2800" dirty="0">
                <a:hlinkClick r:id="rId2" tooltip="Atheism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https://www.atheists.org/activism/resources/about-atheism/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5113591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C97444-A082-4611-B39E-B8ED44893A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1700" y="1087721"/>
            <a:ext cx="6377940" cy="646331"/>
          </a:xfrm>
        </p:spPr>
        <p:txBody>
          <a:bodyPr>
            <a:spAutoFit/>
          </a:bodyPr>
          <a:lstStyle/>
          <a:p>
            <a:r>
              <a:rPr lang="en-US" dirty="0"/>
              <a:t>Man’s Ideas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2CD26A-2DCA-441F-AEAC-86E360403D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4360" y="2194560"/>
            <a:ext cx="7955280" cy="3579441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800" dirty="0"/>
              <a:t>Agnosticism</a:t>
            </a:r>
          </a:p>
          <a:p>
            <a:r>
              <a:rPr lang="en-US" sz="2800" dirty="0"/>
              <a:t>“… philosophical view, generally meaning that the existence and/or nature of any specific god, entity, spirituality, or any ultimate reality is unknown or unknowable to humanity.”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>
                <a:hlinkClick r:id="rId2" tooltip="Agnosticism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https://en.wikipedia.org/wiki/Agnosticism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095687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647E60-8E25-48FB-97B4-01D8A1FC72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1700" y="1087721"/>
            <a:ext cx="6377940" cy="646331"/>
          </a:xfrm>
        </p:spPr>
        <p:txBody>
          <a:bodyPr>
            <a:spAutoFit/>
          </a:bodyPr>
          <a:lstStyle/>
          <a:p>
            <a:r>
              <a:rPr lang="en-US" dirty="0"/>
              <a:t>Man’s Ideas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2A111E-D9CD-489A-8FCB-5899CC9C50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6245" y="1723219"/>
            <a:ext cx="8719793" cy="4999317"/>
          </a:xfr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800" dirty="0"/>
              <a:t>Secular Humanism</a:t>
            </a:r>
          </a:p>
          <a:p>
            <a:r>
              <a:rPr lang="en-US" sz="2800" dirty="0"/>
              <a:t>Founder – Paul Kurtz</a:t>
            </a:r>
          </a:p>
          <a:p>
            <a:r>
              <a:rPr lang="en-US" sz="2800" dirty="0"/>
              <a:t>“Secular humanism is </a:t>
            </a:r>
            <a:r>
              <a:rPr lang="en-US" sz="2800" i="1" dirty="0"/>
              <a:t>comprehensive</a:t>
            </a:r>
            <a:r>
              <a:rPr lang="en-US" sz="2800" dirty="0"/>
              <a:t>, touching every aspect of life including issues of values, meaning, and identity.”</a:t>
            </a:r>
          </a:p>
          <a:p>
            <a:r>
              <a:rPr lang="en-US" sz="2800" dirty="0"/>
              <a:t>“Secular humanism is </a:t>
            </a:r>
            <a:r>
              <a:rPr lang="en-US" sz="2800" i="1" dirty="0"/>
              <a:t>nonreligious</a:t>
            </a:r>
            <a:r>
              <a:rPr lang="en-US" sz="2800" dirty="0"/>
              <a:t>, espousing no belief in a realm or beings imagined to transcend ordinary experience.”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>
                <a:hlinkClick r:id="rId2" tooltip="Secular Humanism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https://secularhumanism.org/what-is-secular-humanism/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941863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E00C05-00BB-4978-B4E7-ED793369F5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1700" y="1087721"/>
            <a:ext cx="6377940" cy="646331"/>
          </a:xfrm>
        </p:spPr>
        <p:txBody>
          <a:bodyPr>
            <a:spAutoFit/>
          </a:bodyPr>
          <a:lstStyle/>
          <a:p>
            <a:r>
              <a:rPr lang="en-US" dirty="0"/>
              <a:t>Man’s Ideas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4F3C32-60DC-4142-8999-3CAFD1F63E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6245" y="1817485"/>
            <a:ext cx="8719794" cy="4874155"/>
          </a:xfrm>
        </p:spPr>
        <p:txBody>
          <a:bodyPr wrap="square">
            <a:spAutoFit/>
          </a:bodyPr>
          <a:lstStyle/>
          <a:p>
            <a:r>
              <a:rPr lang="en-US" sz="2800" dirty="0"/>
              <a:t>Secular Humanism – Continued</a:t>
            </a:r>
          </a:p>
          <a:p>
            <a:r>
              <a:rPr lang="en-US" sz="2800" dirty="0"/>
              <a:t>“Secular humanism is a </a:t>
            </a:r>
            <a:r>
              <a:rPr lang="en-US" sz="2800" i="1" dirty="0"/>
              <a:t>life stance</a:t>
            </a:r>
            <a:r>
              <a:rPr lang="en-US" sz="2800" dirty="0"/>
              <a:t>, or what Council for Secular Humanism founder Paul Kurtz has termed a </a:t>
            </a:r>
            <a:r>
              <a:rPr lang="en-US" sz="2800" i="1" dirty="0" err="1"/>
              <a:t>eupraxsophy</a:t>
            </a:r>
            <a:r>
              <a:rPr lang="en-US" sz="2800" dirty="0"/>
              <a:t>: a body of principles suitable for orienting a complete human life. As a </a:t>
            </a:r>
            <a:r>
              <a:rPr lang="en-US" sz="2800" i="1" dirty="0"/>
              <a:t>secular</a:t>
            </a:r>
            <a:r>
              <a:rPr lang="en-US" sz="2800" dirty="0"/>
              <a:t> life stance, secular humanism incorporates the Enlightenment principle of </a:t>
            </a:r>
            <a:r>
              <a:rPr lang="en-US" sz="2800" i="1" dirty="0"/>
              <a:t>individualism</a:t>
            </a:r>
            <a:r>
              <a:rPr lang="en-US" sz="2800" dirty="0"/>
              <a:t>, which celebrates emancipating the individual from traditional controls by family, church, and state, increasingly empowering each of us to set the terms of his or her own life.”</a:t>
            </a:r>
          </a:p>
        </p:txBody>
      </p:sp>
    </p:spTree>
    <p:extLst>
      <p:ext uri="{BB962C8B-B14F-4D97-AF65-F5344CB8AC3E}">
        <p14:creationId xmlns:p14="http://schemas.microsoft.com/office/powerpoint/2010/main" val="2398424120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TM04033937[[fn=Vapor Trail]]</Template>
  <TotalTime>501</TotalTime>
  <Words>972</Words>
  <Application>Microsoft Office PowerPoint</Application>
  <PresentationFormat>On-screen Show (4:3)</PresentationFormat>
  <Paragraphs>86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Century Gothic</vt:lpstr>
      <vt:lpstr>Courier New</vt:lpstr>
      <vt:lpstr>Vapor Trail</vt:lpstr>
      <vt:lpstr>The Key to Everlasting Life</vt:lpstr>
      <vt:lpstr>Man’s Ideas</vt:lpstr>
      <vt:lpstr>Man’s Ideas</vt:lpstr>
      <vt:lpstr>Man’s Ideas</vt:lpstr>
      <vt:lpstr>Man’s Ideas</vt:lpstr>
      <vt:lpstr>Man’s Ideas</vt:lpstr>
      <vt:lpstr>Man’s Ideas</vt:lpstr>
      <vt:lpstr>Man’s Ideas</vt:lpstr>
      <vt:lpstr>Man’s Ideas</vt:lpstr>
      <vt:lpstr>The Key to everlasting life</vt:lpstr>
      <vt:lpstr>The Key to everlasting life</vt:lpstr>
      <vt:lpstr>The Key to everlasting life</vt:lpstr>
      <vt:lpstr>The Key to everlasting life</vt:lpstr>
      <vt:lpstr>The Key to everlasting life</vt:lpstr>
      <vt:lpstr>The Key to everlasting life</vt:lpstr>
      <vt:lpstr>The Key to everlasting life</vt:lpstr>
      <vt:lpstr>The Key to everlasting life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Ket to Everlasting Life</dc:title>
  <dc:creator>jhicks</dc:creator>
  <cp:lastModifiedBy>Richard Lidh</cp:lastModifiedBy>
  <cp:revision>46</cp:revision>
  <cp:lastPrinted>2021-12-27T23:25:38Z</cp:lastPrinted>
  <dcterms:created xsi:type="dcterms:W3CDTF">2018-06-24T21:26:26Z</dcterms:created>
  <dcterms:modified xsi:type="dcterms:W3CDTF">2021-12-27T23:25:41Z</dcterms:modified>
</cp:coreProperties>
</file>